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9"/>
  </p:notesMasterIdLst>
  <p:sldIdLst>
    <p:sldId id="256" r:id="rId5"/>
    <p:sldId id="1249" r:id="rId6"/>
    <p:sldId id="1085" r:id="rId7"/>
    <p:sldId id="352" r:id="rId8"/>
    <p:sldId id="1251" r:id="rId9"/>
    <p:sldId id="1253" r:id="rId10"/>
    <p:sldId id="1258" r:id="rId11"/>
    <p:sldId id="1261" r:id="rId12"/>
    <p:sldId id="1256" r:id="rId13"/>
    <p:sldId id="1259" r:id="rId14"/>
    <p:sldId id="1260" r:id="rId15"/>
    <p:sldId id="1262" r:id="rId16"/>
    <p:sldId id="1257" r:id="rId17"/>
    <p:sldId id="1255" r:id="rId18"/>
  </p:sldIdLst>
  <p:sldSz cx="12192000" cy="6858000"/>
  <p:notesSz cx="6858000" cy="9144000"/>
  <p:custDataLst>
    <p:tags r:id="rId20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84" userDrawn="1">
          <p15:clr>
            <a:srgbClr val="A4A3A4"/>
          </p15:clr>
        </p15:guide>
        <p15:guide id="2" pos="192" userDrawn="1">
          <p15:clr>
            <a:srgbClr val="A4A3A4"/>
          </p15:clr>
        </p15:guide>
        <p15:guide id="3" orient="horz" pos="1080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4032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837FE97-57F3-B49C-CEB8-45B8500BD5B1}" name="AWDHESH KUMAR" initials="AK" userId="70760bc9bd75c9d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4977"/>
    <a:srgbClr val="023558"/>
    <a:srgbClr val="D5E3FF"/>
    <a:srgbClr val="FFE500"/>
    <a:srgbClr val="B9D0FF"/>
    <a:srgbClr val="045890"/>
    <a:srgbClr val="0000FF"/>
    <a:srgbClr val="EDE2EE"/>
    <a:srgbClr val="1B35B5"/>
    <a:srgbClr val="667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5097" autoAdjust="0"/>
  </p:normalViewPr>
  <p:slideViewPr>
    <p:cSldViewPr snapToGrid="0">
      <p:cViewPr varScale="1">
        <p:scale>
          <a:sx n="82" d="100"/>
          <a:sy n="82" d="100"/>
        </p:scale>
        <p:origin x="720" y="91"/>
      </p:cViewPr>
      <p:guideLst>
        <p:guide orient="horz" pos="784"/>
        <p:guide pos="192"/>
        <p:guide orient="horz" pos="1080"/>
        <p:guide orient="horz" pos="2160"/>
        <p:guide orient="horz"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gs" Target="tags/tag1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rtl="0" fontAlgn="base">
              <a:buNone/>
            </a:pPr>
            <a:r>
              <a:rPr lang="en-IN" b="1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Speaker would be briefing the students that this content has been prepared for the educational purpose only and is referred from multiple sites which are cited in the last.</a:t>
            </a:r>
            <a:r>
              <a:rPr lang="en-IN" b="0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r>
              <a:rPr lang="en-US" b="0" i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endParaRPr lang="en-US" b="0" i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marL="158750" indent="0" algn="l" rtl="0" fontAlgn="base">
              <a:buNone/>
            </a:pPr>
            <a:r>
              <a:rPr lang="en-IN" b="1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---------------------------------------------------</a:t>
            </a:r>
            <a:r>
              <a:rPr lang="en-US" b="0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r>
              <a:rPr lang="en-US" b="0" i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endParaRPr lang="en-US" b="0" i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marL="158750" indent="0" algn="l" rtl="0" fontAlgn="base">
              <a:buNone/>
            </a:pPr>
            <a:r>
              <a:rPr lang="en-IN" b="1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A disclaimer is a statement or notice that is intended to clarify, limit, or provide information about the scope, limitations, or potential risks associated with certain actions, information, products, services, or content. </a:t>
            </a:r>
            <a:r>
              <a:rPr lang="en-US" b="0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r>
              <a:rPr lang="en-US" b="0" i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endParaRPr lang="en-US" b="0" i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marL="158750" indent="0" algn="l" rtl="0" fontAlgn="base">
              <a:buNone/>
            </a:pPr>
            <a:r>
              <a:rPr lang="en-US" b="0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r>
              <a:rPr lang="en-US" b="0" i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endParaRPr lang="en-US" b="0" i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marL="158750" indent="0" algn="l" rtl="0" fontAlgn="base">
              <a:buNone/>
            </a:pPr>
            <a:r>
              <a:rPr lang="en-US" b="0" i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endParaRPr lang="en-US" b="0" i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slide speaker will be introducing </a:t>
            </a:r>
            <a:r>
              <a:rPr lang="en-US" sz="1800" b="1">
                <a:effectLst/>
                <a:latin typeface="Arial" panose="020B0604020202020204" pitchFamily="34" charset="0"/>
                <a:ea typeface="Arial MT"/>
              </a:rPr>
              <a:t>the</a:t>
            </a:r>
            <a:r>
              <a:rPr lang="en-US" sz="1800" b="1" spc="-1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800" b="1">
                <a:effectLst/>
                <a:latin typeface="Arial" panose="020B0604020202020204" pitchFamily="34" charset="0"/>
                <a:ea typeface="Arial MT"/>
              </a:rPr>
              <a:t>program</a:t>
            </a:r>
            <a:r>
              <a:rPr lang="en-US" sz="1800" b="1" spc="-1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800" b="1">
                <a:effectLst/>
                <a:latin typeface="Arial" panose="020B0604020202020204" pitchFamily="34" charset="0"/>
                <a:ea typeface="Arial MT"/>
              </a:rPr>
              <a:t>and</a:t>
            </a:r>
            <a:r>
              <a:rPr lang="en-US" sz="1800" b="1" spc="-5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800" b="1">
                <a:effectLst/>
                <a:latin typeface="Arial" panose="020B0604020202020204" pitchFamily="34" charset="0"/>
                <a:ea typeface="Arial MT"/>
              </a:rPr>
              <a:t>its</a:t>
            </a:r>
            <a:r>
              <a:rPr lang="en-US" sz="1800" b="1" spc="-5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800" b="1">
                <a:effectLst/>
                <a:latin typeface="Arial" panose="020B0604020202020204" pitchFamily="34" charset="0"/>
                <a:ea typeface="Arial MT"/>
              </a:rPr>
              <a:t>outcomes.  The speaker will introduce himself in brief</a:t>
            </a:r>
            <a:endParaRPr lang="en-US" b="1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1871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</a:t>
            </a: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Centered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08CA52B4-AFE7-436D-10A5-33BBC2F8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id="{00EAD850-4C0A-4D1F-54F8-C5F959A150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</a:t>
            </a: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Centered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id="{411DB8B2-672C-460F-29D3-0F2797996B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303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6E1FC1B1-B44F-F795-8CE0-8A1E5FA39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id="{06FCACB7-6330-511A-DC41-2FCC5B2862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</a:t>
            </a: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Centered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id="{53B2F108-3E8E-8CB3-D39C-2E5E2EE72A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153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889DB2EC-5E59-1C9C-B257-47839B4EF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id="{521CF6DE-F83D-DF02-0EA6-49693349CB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</a:t>
            </a: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Centered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id="{8D50153A-7825-FF11-BF01-858C984731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307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47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297814" y="126596"/>
            <a:ext cx="1748776" cy="58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black background with a red and blue line&#10;&#10;Description automatically generated">
            <a:extLst>
              <a:ext uri="{FF2B5EF4-FFF2-40B4-BE49-F238E27FC236}">
                <a16:creationId xmlns:a16="http://schemas.microsoft.com/office/drawing/2014/main" id="{9CA50098-7D03-1836-41AA-E168C007D2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82037" b="14815"/>
          <a:stretch/>
        </p:blipFill>
        <p:spPr>
          <a:xfrm>
            <a:off x="0" y="6743065"/>
            <a:ext cx="12192000" cy="1377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1AFEAB-13E2-B4AA-FD33-8FE461808EF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0464800" cy="666750"/>
          </a:xfrm>
          <a:prstGeom prst="rect">
            <a:avLst/>
          </a:prstGeom>
        </p:spPr>
      </p:pic>
      <p:pic>
        <p:nvPicPr>
          <p:cNvPr id="20" name="Picture 19" descr="A black screen with red and blue stripes&#10;&#10;Description automatically generated">
            <a:extLst>
              <a:ext uri="{FF2B5EF4-FFF2-40B4-BE49-F238E27FC236}">
                <a16:creationId xmlns:a16="http://schemas.microsoft.com/office/drawing/2014/main" id="{11971837-D8B7-1C36-5140-3CE05FA77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94963"/>
          <a:stretch/>
        </p:blipFill>
        <p:spPr>
          <a:xfrm>
            <a:off x="0" y="6522720"/>
            <a:ext cx="12192000" cy="34544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14" r:id="rId2"/>
    <p:sldLayoutId id="2147483728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hyperlink" Target="https://www.researchgate.net/" TargetMode="External"/><Relationship Id="rId5" Type="http://schemas.openxmlformats.org/officeDocument/2006/relationships/hyperlink" Target="https://docs.djangoproject.com/" TargetMode="External"/><Relationship Id="rId4" Type="http://schemas.openxmlformats.org/officeDocument/2006/relationships/hyperlink" Target="https://www.python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197073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N" sz="1245"/>
          </a:p>
        </p:txBody>
      </p:sp>
      <p:sp>
        <p:nvSpPr>
          <p:cNvPr id="3" name="Freeform 3"/>
          <p:cNvSpPr/>
          <p:nvPr/>
        </p:nvSpPr>
        <p:spPr>
          <a:xfrm>
            <a:off x="0" y="6660927"/>
            <a:ext cx="12192001" cy="197073"/>
          </a:xfrm>
          <a:custGeom>
            <a:avLst/>
            <a:gdLst/>
            <a:ahLst/>
            <a:cxnLst/>
            <a:rect l="l" t="t" r="r" b="b"/>
            <a:pathLst>
              <a:path w="17979397" h="921444">
                <a:moveTo>
                  <a:pt x="0" y="0"/>
                </a:moveTo>
                <a:lnTo>
                  <a:pt x="17979397" y="0"/>
                </a:lnTo>
                <a:lnTo>
                  <a:pt x="17979397" y="921444"/>
                </a:lnTo>
                <a:lnTo>
                  <a:pt x="0" y="921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245"/>
          </a:p>
        </p:txBody>
      </p:sp>
      <p:sp>
        <p:nvSpPr>
          <p:cNvPr id="4" name="Freeform 4"/>
          <p:cNvSpPr/>
          <p:nvPr/>
        </p:nvSpPr>
        <p:spPr>
          <a:xfrm flipV="1">
            <a:off x="0" y="4401147"/>
            <a:ext cx="2529579" cy="2456853"/>
          </a:xfrm>
          <a:custGeom>
            <a:avLst/>
            <a:gdLst/>
            <a:ahLst/>
            <a:cxnLst/>
            <a:rect l="l" t="t" r="r" b="b"/>
            <a:pathLst>
              <a:path w="3794368" h="3685280">
                <a:moveTo>
                  <a:pt x="0" y="3685280"/>
                </a:moveTo>
                <a:lnTo>
                  <a:pt x="3794368" y="3685280"/>
                </a:lnTo>
                <a:lnTo>
                  <a:pt x="3794368" y="0"/>
                </a:lnTo>
                <a:lnTo>
                  <a:pt x="0" y="0"/>
                </a:lnTo>
                <a:lnTo>
                  <a:pt x="0" y="368528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sz="1245"/>
          </a:p>
        </p:txBody>
      </p:sp>
      <p:grpSp>
        <p:nvGrpSpPr>
          <p:cNvPr id="6" name="Group 6"/>
          <p:cNvGrpSpPr/>
          <p:nvPr/>
        </p:nvGrpSpPr>
        <p:grpSpPr>
          <a:xfrm>
            <a:off x="6007852" y="391844"/>
            <a:ext cx="6074313" cy="6074312"/>
            <a:chOff x="-188667" y="-69445"/>
            <a:chExt cx="1507375" cy="1507374"/>
          </a:xfrm>
        </p:grpSpPr>
        <p:sp>
          <p:nvSpPr>
            <p:cNvPr id="7" name="Freeform 7"/>
            <p:cNvSpPr/>
            <p:nvPr/>
          </p:nvSpPr>
          <p:spPr>
            <a:xfrm>
              <a:off x="-188667" y="-69445"/>
              <a:ext cx="1507375" cy="1507374"/>
            </a:xfrm>
            <a:prstGeom prst="ellipse">
              <a:avLst/>
            </a:prstGeom>
            <a:blipFill>
              <a:blip r:embed="rId6"/>
              <a:srcRect/>
              <a:stretch>
                <a:fillRect l="-78487" t="-9550" b="-9550"/>
              </a:stretch>
            </a:blipFill>
          </p:spPr>
          <p:txBody>
            <a:bodyPr/>
            <a:lstStyle/>
            <a:p>
              <a:endParaRPr lang="en-IN" sz="1245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CFAFDC7-5FD4-AA0C-2C85-1B59ED6CD792}"/>
              </a:ext>
            </a:extLst>
          </p:cNvPr>
          <p:cNvSpPr txBox="1"/>
          <p:nvPr/>
        </p:nvSpPr>
        <p:spPr>
          <a:xfrm>
            <a:off x="358892" y="2584502"/>
            <a:ext cx="5648959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rgbClr val="023558"/>
                </a:solidFill>
                <a:latin typeface="+mj-lt"/>
              </a:rPr>
              <a:t>Full Stack Web Development with AI Tools</a:t>
            </a:r>
            <a:endParaRPr lang="en-US" sz="3600" b="1" dirty="0">
              <a:solidFill>
                <a:srgbClr val="023558"/>
              </a:solidFill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4F00DD0-EB7B-EBC0-7FBE-8E865107A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861" y="388408"/>
            <a:ext cx="1926070" cy="6264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B315E8-A49C-3C13-082D-0A9135A687F9}"/>
              </a:ext>
            </a:extLst>
          </p:cNvPr>
          <p:cNvSpPr txBox="1"/>
          <p:nvPr/>
        </p:nvSpPr>
        <p:spPr>
          <a:xfrm>
            <a:off x="995345" y="4429258"/>
            <a:ext cx="427341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i="1" dirty="0">
                <a:solidFill>
                  <a:srgbClr val="023558"/>
                </a:solidFill>
              </a:rPr>
              <a:t>Team Details – NG_CP_Team_794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10590-615E-A8EC-A0AB-F60F9F138367}"/>
              </a:ext>
            </a:extLst>
          </p:cNvPr>
          <p:cNvSpPr txBox="1"/>
          <p:nvPr/>
        </p:nvSpPr>
        <p:spPr>
          <a:xfrm>
            <a:off x="1764401" y="4738931"/>
            <a:ext cx="3050359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i="1" dirty="0">
                <a:solidFill>
                  <a:srgbClr val="023558"/>
                </a:solidFill>
              </a:rPr>
              <a:t>Name: Rajan Kumar </a:t>
            </a:r>
          </a:p>
          <a:p>
            <a:r>
              <a:rPr lang="en-US" sz="1400" i="1" dirty="0">
                <a:solidFill>
                  <a:srgbClr val="023558"/>
                </a:solidFill>
              </a:rPr>
              <a:t>Name: Awdhesh Kumar Das</a:t>
            </a:r>
          </a:p>
          <a:p>
            <a:r>
              <a:rPr lang="en-US" sz="1400" i="1" dirty="0">
                <a:solidFill>
                  <a:srgbClr val="023558"/>
                </a:solidFill>
              </a:rPr>
              <a:t>Name: Mukesh Kumar</a:t>
            </a:r>
          </a:p>
          <a:p>
            <a:r>
              <a:rPr lang="en-US" sz="1400" i="1" dirty="0">
                <a:solidFill>
                  <a:srgbClr val="023558"/>
                </a:solidFill>
              </a:rPr>
              <a:t>Name: Rajan</a:t>
            </a:r>
          </a:p>
          <a:p>
            <a:r>
              <a:rPr lang="en-US" sz="1400" i="1" dirty="0">
                <a:solidFill>
                  <a:srgbClr val="023558"/>
                </a:solidFill>
              </a:rPr>
              <a:t>Name: Prabhakar Gautam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0F0B85-2D0B-8CE2-0C62-378937D4A485}"/>
              </a:ext>
            </a:extLst>
          </p:cNvPr>
          <p:cNvSpPr txBox="1"/>
          <p:nvPr/>
        </p:nvSpPr>
        <p:spPr>
          <a:xfrm>
            <a:off x="1593596" y="5908482"/>
            <a:ext cx="415714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i="1" dirty="0">
                <a:solidFill>
                  <a:srgbClr val="023558"/>
                </a:solidFill>
              </a:rPr>
              <a:t>College: Meerut Institute Of Technology, Meerut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686482-2ABD-404B-4ABA-CEB96E4AB9C1}"/>
              </a:ext>
            </a:extLst>
          </p:cNvPr>
          <p:cNvGrpSpPr/>
          <p:nvPr/>
        </p:nvGrpSpPr>
        <p:grpSpPr>
          <a:xfrm>
            <a:off x="995345" y="1645077"/>
            <a:ext cx="4588472" cy="742352"/>
            <a:chOff x="1283711" y="1438666"/>
            <a:chExt cx="4588472" cy="74235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E615D82-5CB2-52DA-0B05-5FE8B54D042E}"/>
                </a:ext>
              </a:extLst>
            </p:cNvPr>
            <p:cNvSpPr/>
            <p:nvPr/>
          </p:nvSpPr>
          <p:spPr>
            <a:xfrm>
              <a:off x="1283711" y="1438666"/>
              <a:ext cx="4588472" cy="742352"/>
            </a:xfrm>
            <a:prstGeom prst="roundRect">
              <a:avLst/>
            </a:prstGeom>
            <a:solidFill>
              <a:srgbClr val="0349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CEE186-AA2C-A9BA-A43A-D62A437771F7}"/>
                </a:ext>
              </a:extLst>
            </p:cNvPr>
            <p:cNvSpPr txBox="1"/>
            <p:nvPr/>
          </p:nvSpPr>
          <p:spPr>
            <a:xfrm>
              <a:off x="1441240" y="1609787"/>
              <a:ext cx="4273414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E500"/>
                  </a:solidFill>
                </a:rPr>
                <a:t>Next Gen Employability Program</a:t>
              </a:r>
              <a:endParaRPr lang="en-US" dirty="0">
                <a:solidFill>
                  <a:srgbClr val="FFE500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004D1B-2BD3-065E-3337-E26DC77A246C}"/>
              </a:ext>
            </a:extLst>
          </p:cNvPr>
          <p:cNvSpPr txBox="1"/>
          <p:nvPr/>
        </p:nvSpPr>
        <p:spPr>
          <a:xfrm>
            <a:off x="224590" y="850229"/>
            <a:ext cx="4748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2060"/>
                </a:solidFill>
              </a:rPr>
              <a:t>SYSTEM FLOWCHART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0F374-5D28-EBBF-788A-E2D69BC58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710" y="1311894"/>
            <a:ext cx="4572000" cy="490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67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4E1CDE-3E3F-D911-C8B7-AB2D9A62433D}"/>
              </a:ext>
            </a:extLst>
          </p:cNvPr>
          <p:cNvSpPr txBox="1"/>
          <p:nvPr/>
        </p:nvSpPr>
        <p:spPr>
          <a:xfrm>
            <a:off x="144377" y="914401"/>
            <a:ext cx="3481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CORE MODULES :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42CBF-9819-0F8F-AC0B-06489C6EA15D}"/>
              </a:ext>
            </a:extLst>
          </p:cNvPr>
          <p:cNvSpPr txBox="1"/>
          <p:nvPr/>
        </p:nvSpPr>
        <p:spPr>
          <a:xfrm>
            <a:off x="288758" y="1700463"/>
            <a:ext cx="3176337" cy="2164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1.Donor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Module Register/Login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View matching requests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Accept/Reject request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Record donation</a:t>
            </a:r>
            <a:endParaRPr lang="en-IN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A00542-E733-1F20-1EBF-0AF2BD5B3295}"/>
              </a:ext>
            </a:extLst>
          </p:cNvPr>
          <p:cNvSpPr txBox="1"/>
          <p:nvPr/>
        </p:nvSpPr>
        <p:spPr>
          <a:xfrm>
            <a:off x="174723" y="4249700"/>
            <a:ext cx="2711116" cy="1793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2. Hospital Module</a:t>
            </a:r>
          </a:p>
          <a:p>
            <a:pPr>
              <a:lnSpc>
                <a:spcPct val="150000"/>
              </a:lnSpc>
            </a:pPr>
            <a:r>
              <a:rPr lang="en-US" dirty="0"/>
              <a:t>Register/Login</a:t>
            </a:r>
          </a:p>
          <a:p>
            <a:pPr>
              <a:lnSpc>
                <a:spcPct val="150000"/>
              </a:lnSpc>
            </a:pPr>
            <a:r>
              <a:rPr lang="en-US" dirty="0"/>
              <a:t>Create blood request</a:t>
            </a:r>
          </a:p>
          <a:p>
            <a:pPr>
              <a:lnSpc>
                <a:spcPct val="150000"/>
              </a:lnSpc>
            </a:pPr>
            <a:r>
              <a:rPr lang="en-US" dirty="0"/>
              <a:t>Manage requests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76CEB-907C-FE7E-D6F5-5AC68FD420F6}"/>
              </a:ext>
            </a:extLst>
          </p:cNvPr>
          <p:cNvSpPr txBox="1"/>
          <p:nvPr/>
        </p:nvSpPr>
        <p:spPr>
          <a:xfrm>
            <a:off x="3128211" y="1841318"/>
            <a:ext cx="3176337" cy="2255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3. Blood Request Module</a:t>
            </a:r>
          </a:p>
          <a:p>
            <a:pPr>
              <a:lnSpc>
                <a:spcPct val="150000"/>
              </a:lnSpc>
            </a:pPr>
            <a:r>
              <a:rPr lang="en-US" dirty="0"/>
              <a:t>Validate request</a:t>
            </a:r>
          </a:p>
          <a:p>
            <a:pPr>
              <a:lnSpc>
                <a:spcPct val="150000"/>
              </a:lnSpc>
            </a:pPr>
            <a:r>
              <a:rPr lang="en-US" dirty="0"/>
              <a:t>Match donors</a:t>
            </a:r>
          </a:p>
          <a:p>
            <a:pPr>
              <a:lnSpc>
                <a:spcPct val="150000"/>
              </a:lnSpc>
            </a:pPr>
            <a:r>
              <a:rPr lang="en-US" dirty="0"/>
              <a:t>Track status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4CE2D5-D9F2-93E7-CD7A-EBBCFD3FD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061" y="1376066"/>
            <a:ext cx="5544182" cy="44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55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1325E4-3212-CC0F-7FBB-EAA5D28C0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60" y="939473"/>
            <a:ext cx="5812971" cy="4363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67BEA8-56AA-9728-41DA-E1D486B84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754" y="939473"/>
            <a:ext cx="5878286" cy="436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33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6F071-66B8-F392-F4AE-304629985A1D}"/>
              </a:ext>
            </a:extLst>
          </p:cNvPr>
          <p:cNvSpPr txBox="1"/>
          <p:nvPr/>
        </p:nvSpPr>
        <p:spPr>
          <a:xfrm>
            <a:off x="259976" y="917231"/>
            <a:ext cx="7905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13163"/>
                </a:solidFill>
              </a:rPr>
              <a:t>CONCLUSION &amp; FUTURE WORK :</a:t>
            </a:r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C0D92D-6850-672A-AED5-B0083E141D9E}"/>
              </a:ext>
            </a:extLst>
          </p:cNvPr>
          <p:cNvSpPr txBox="1"/>
          <p:nvPr/>
        </p:nvSpPr>
        <p:spPr>
          <a:xfrm>
            <a:off x="488577" y="2126493"/>
            <a:ext cx="80618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system simplifies the process of finding blood donors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It reduces time delay during emergency situations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OBDMS ensures secure, request-based blood donation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Improves donor–hospital coordination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E884C-AE72-872E-EA36-89E84FC925E7}"/>
              </a:ext>
            </a:extLst>
          </p:cNvPr>
          <p:cNvSpPr txBox="1"/>
          <p:nvPr/>
        </p:nvSpPr>
        <p:spPr>
          <a:xfrm>
            <a:off x="259976" y="1710077"/>
            <a:ext cx="240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  <a:endParaRPr lang="en-IN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6A5A60-4FE6-B2C0-129C-AF0EDA15F966}"/>
              </a:ext>
            </a:extLst>
          </p:cNvPr>
          <p:cNvSpPr txBox="1"/>
          <p:nvPr/>
        </p:nvSpPr>
        <p:spPr>
          <a:xfrm>
            <a:off x="259976" y="4547759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FUTURE WORK</a:t>
            </a:r>
            <a:endParaRPr lang="en-IN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B75C6-3210-1530-FD5F-F61EACF6F0F3}"/>
              </a:ext>
            </a:extLst>
          </p:cNvPr>
          <p:cNvSpPr txBox="1"/>
          <p:nvPr/>
        </p:nvSpPr>
        <p:spPr>
          <a:xfrm>
            <a:off x="488576" y="5059230"/>
            <a:ext cx="6974661" cy="1114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Emergency SMS &amp; mobile app integration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Distance-based &amp; AI-based donor matching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86253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0E0CFA53-CCA4-D4E2-FCC5-6726C9696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>
            <a:extLst>
              <a:ext uri="{FF2B5EF4-FFF2-40B4-BE49-F238E27FC236}">
                <a16:creationId xmlns:a16="http://schemas.microsoft.com/office/drawing/2014/main" id="{6696FB24-3D2E-A463-EE53-51916115403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4709" y="865963"/>
            <a:ext cx="4429375" cy="85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US" sz="2400" b="1" dirty="0">
                <a:solidFill>
                  <a:srgbClr val="213163"/>
                </a:solidFill>
              </a:rPr>
              <a:t>REFERENCES :</a:t>
            </a:r>
            <a:endParaRPr lang="en-IN" sz="2400" b="1" dirty="0">
              <a:solidFill>
                <a:srgbClr val="213163"/>
              </a:solidFill>
            </a:endParaRPr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254920" y="1588726"/>
            <a:ext cx="7814260" cy="451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200000"/>
              </a:lnSpc>
              <a:spcBef>
                <a:spcPts val="267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hlinkClick r:id="rId4"/>
              </a:rPr>
              <a:t>https://getbootstrap.com</a:t>
            </a:r>
          </a:p>
          <a:p>
            <a:pPr marL="342900" indent="-342900">
              <a:lnSpc>
                <a:spcPct val="200000"/>
              </a:lnSpc>
              <a:spcBef>
                <a:spcPts val="267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hlinkClick r:id="rId4"/>
              </a:rPr>
              <a:t>https://www.python.org</a:t>
            </a:r>
            <a:endParaRPr lang="en-US" sz="2200" dirty="0"/>
          </a:p>
          <a:p>
            <a:pPr marL="342900" indent="-342900">
              <a:lnSpc>
                <a:spcPct val="200000"/>
              </a:lnSpc>
              <a:spcBef>
                <a:spcPts val="267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hlinkClick r:id="rId5"/>
              </a:rPr>
              <a:t>https://docs.djangoproject.com</a:t>
            </a:r>
            <a:endParaRPr lang="en-US" sz="2200" dirty="0"/>
          </a:p>
          <a:p>
            <a:pPr marL="342900" indent="-342900">
              <a:lnSpc>
                <a:spcPct val="200000"/>
              </a:lnSpc>
              <a:spcBef>
                <a:spcPts val="267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hlinkClick r:id="rId6"/>
              </a:rPr>
              <a:t>https://www.researchgate.net/</a:t>
            </a:r>
            <a:endParaRPr lang="en-US" sz="2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749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3A782A-5355-03DB-CA26-A3A3D607DA31}"/>
              </a:ext>
            </a:extLst>
          </p:cNvPr>
          <p:cNvGrpSpPr/>
          <p:nvPr/>
        </p:nvGrpSpPr>
        <p:grpSpPr>
          <a:xfrm>
            <a:off x="1894840" y="1516840"/>
            <a:ext cx="8402320" cy="4033672"/>
            <a:chOff x="2159836" y="1516840"/>
            <a:chExt cx="8402320" cy="40336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C7C8318-501A-300C-1586-3487E06F1253}"/>
                </a:ext>
              </a:extLst>
            </p:cNvPr>
            <p:cNvGrpSpPr/>
            <p:nvPr/>
          </p:nvGrpSpPr>
          <p:grpSpPr>
            <a:xfrm>
              <a:off x="2159836" y="1608432"/>
              <a:ext cx="8402320" cy="3942080"/>
              <a:chOff x="2159836" y="1457960"/>
              <a:chExt cx="8402320" cy="394208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88D108B-EC8D-6B85-5F57-F9D19D5681C4}"/>
                  </a:ext>
                </a:extLst>
              </p:cNvPr>
              <p:cNvSpPr/>
              <p:nvPr/>
            </p:nvSpPr>
            <p:spPr>
              <a:xfrm>
                <a:off x="2159836" y="1457960"/>
                <a:ext cx="8402320" cy="3942080"/>
              </a:xfrm>
              <a:prstGeom prst="roundRect">
                <a:avLst>
                  <a:gd name="adj" fmla="val 10997"/>
                </a:avLst>
              </a:prstGeom>
              <a:solidFill>
                <a:srgbClr val="03497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97845F-F959-88CB-A4ED-3AA0360C1A9D}"/>
                  </a:ext>
                </a:extLst>
              </p:cNvPr>
              <p:cNvSpPr txBox="1"/>
              <p:nvPr/>
            </p:nvSpPr>
            <p:spPr>
              <a:xfrm>
                <a:off x="2159836" y="4391210"/>
                <a:ext cx="84023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E500"/>
                    </a:solidFill>
                  </a:rPr>
                  <a:t>The content is curated from online/offline resources and used for educational purpose only.</a:t>
                </a:r>
              </a:p>
            </p:txBody>
          </p:sp>
        </p:grpSp>
        <p:pic>
          <p:nvPicPr>
            <p:cNvPr id="8" name="Picture 7" descr="A blue sign with black background&#10;&#10;AI-generated content may be incorrect.">
              <a:extLst>
                <a:ext uri="{FF2B5EF4-FFF2-40B4-BE49-F238E27FC236}">
                  <a16:creationId xmlns:a16="http://schemas.microsoft.com/office/drawing/2014/main" id="{43BB6327-B30A-E013-C8DA-976B9EC35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324" t="20721" r="6756" b="23454"/>
            <a:stretch>
              <a:fillRect/>
            </a:stretch>
          </p:blipFill>
          <p:spPr>
            <a:xfrm>
              <a:off x="2487153" y="1516840"/>
              <a:ext cx="7747686" cy="2899149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yellow line with a black background&#10;&#10;AI-generated content may be incorrect.">
            <a:extLst>
              <a:ext uri="{FF2B5EF4-FFF2-40B4-BE49-F238E27FC236}">
                <a16:creationId xmlns:a16="http://schemas.microsoft.com/office/drawing/2014/main" id="{F314EBF8-9802-CF1D-801E-63C18C2206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20" t="30090" r="9640" b="30270"/>
          <a:stretch>
            <a:fillRect/>
          </a:stretch>
        </p:blipFill>
        <p:spPr>
          <a:xfrm>
            <a:off x="802675" y="1603289"/>
            <a:ext cx="10586649" cy="39078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FEE84B-060E-0646-61C1-61E6884BACC3}"/>
              </a:ext>
            </a:extLst>
          </p:cNvPr>
          <p:cNvSpPr txBox="1"/>
          <p:nvPr/>
        </p:nvSpPr>
        <p:spPr>
          <a:xfrm>
            <a:off x="2626659" y="3251436"/>
            <a:ext cx="73675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D5E3FF"/>
                </a:solidFill>
              </a:rPr>
              <a:t>ONLINE BLOOD DONATION MANAGEMENT      .       SYSTEM.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940F8-47B2-3605-4FFD-62224135AD9A}"/>
              </a:ext>
            </a:extLst>
          </p:cNvPr>
          <p:cNvSpPr txBox="1"/>
          <p:nvPr/>
        </p:nvSpPr>
        <p:spPr>
          <a:xfrm>
            <a:off x="4963722" y="2753767"/>
            <a:ext cx="22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D5E3FF"/>
                </a:solidFill>
              </a:rPr>
              <a:t>Project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113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74709" y="865963"/>
            <a:ext cx="3226217" cy="57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IN" sz="2200" b="1" dirty="0">
                <a:solidFill>
                  <a:srgbClr val="213163"/>
                </a:solidFill>
              </a:rPr>
              <a:t>Table of Contents</a:t>
            </a:r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74709" y="1445918"/>
            <a:ext cx="5754564" cy="3966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Introduction</a:t>
            </a:r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Problem Statement </a:t>
            </a:r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Proposed Solutions</a:t>
            </a:r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Key features</a:t>
            </a:r>
            <a:endParaRPr lang="en-US" sz="1800" dirty="0"/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Technology stack</a:t>
            </a:r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System Flowchart</a:t>
            </a:r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Core Modules</a:t>
            </a:r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Conclusion &amp; Future Work</a:t>
            </a:r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References</a:t>
            </a:r>
            <a:endParaRPr lang="en-US" sz="1800" dirty="0"/>
          </a:p>
        </p:txBody>
      </p:sp>
      <p:pic>
        <p:nvPicPr>
          <p:cNvPr id="3" name="Picture 2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C3BD9B49-6271-C92D-48CE-5039440C29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17" t="5427" r="7295" b="7474"/>
          <a:stretch/>
        </p:blipFill>
        <p:spPr>
          <a:xfrm>
            <a:off x="7112000" y="1092200"/>
            <a:ext cx="4551680" cy="4632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75FF2F38-51BB-3F9C-89B0-2467CA666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>
            <a:extLst>
              <a:ext uri="{FF2B5EF4-FFF2-40B4-BE49-F238E27FC236}">
                <a16:creationId xmlns:a16="http://schemas.microsoft.com/office/drawing/2014/main" id="{A0901C30-ADD5-989C-879E-1983191DD8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1263" y="1066842"/>
            <a:ext cx="2835678" cy="65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US" sz="2400" b="1" dirty="0">
                <a:solidFill>
                  <a:srgbClr val="213163"/>
                </a:solidFill>
              </a:rPr>
              <a:t>Introduction:</a:t>
            </a:r>
            <a:br>
              <a:rPr lang="en-US" sz="4000" b="1" dirty="0">
                <a:solidFill>
                  <a:srgbClr val="213163"/>
                </a:solidFill>
              </a:rPr>
            </a:br>
            <a:br>
              <a:rPr lang="en-IN" sz="3600" b="1" dirty="0">
                <a:solidFill>
                  <a:srgbClr val="213163"/>
                </a:solidFill>
              </a:rPr>
            </a:br>
            <a:br>
              <a:rPr lang="en-IN" sz="2000" b="1" dirty="0">
                <a:solidFill>
                  <a:srgbClr val="213163"/>
                </a:solidFill>
              </a:rPr>
            </a:br>
            <a:br>
              <a:rPr lang="en-IN" sz="2000" b="1" dirty="0">
                <a:solidFill>
                  <a:srgbClr val="213163"/>
                </a:solidFill>
              </a:rPr>
            </a:br>
            <a:br>
              <a:rPr lang="en-IN" sz="2000" b="1" dirty="0">
                <a:solidFill>
                  <a:srgbClr val="213163"/>
                </a:solidFill>
              </a:rPr>
            </a:br>
            <a:br>
              <a:rPr lang="en-IN" sz="2000" b="1" dirty="0">
                <a:solidFill>
                  <a:srgbClr val="213163"/>
                </a:solidFill>
              </a:rPr>
            </a:b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206511-4F93-14B4-3E04-23F4A873AB7D}"/>
              </a:ext>
            </a:extLst>
          </p:cNvPr>
          <p:cNvSpPr txBox="1"/>
          <p:nvPr/>
        </p:nvSpPr>
        <p:spPr>
          <a:xfrm>
            <a:off x="174709" y="1720690"/>
            <a:ext cx="5921292" cy="4194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Blood availability is critical in healthcare.</a:t>
            </a:r>
          </a:p>
          <a:p>
            <a:pPr marL="285750" indent="-285750">
              <a:lnSpc>
                <a:spcPct val="3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Existing systems have fake inventory and delays.</a:t>
            </a:r>
          </a:p>
          <a:p>
            <a:pPr marL="285750" indent="-285750">
              <a:lnSpc>
                <a:spcPct val="3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OBDMS is a request-based blood donation system.</a:t>
            </a:r>
          </a:p>
          <a:p>
            <a:pPr marL="285750" indent="-285750">
              <a:lnSpc>
                <a:spcPct val="3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Connects donors, hospitals, and requesters.</a:t>
            </a:r>
          </a:p>
          <a:p>
            <a:pPr marL="285750" indent="-285750">
              <a:lnSpc>
                <a:spcPct val="3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Ensures donation only after a valid request.</a:t>
            </a:r>
            <a:endParaRPr lang="en-IN" sz="18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B104EEC-B538-38E0-402B-2669C91F0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helps to connect blood donors with people in need of blood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D9E8B-AD76-7616-7170-F635E91AF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671" y="2630220"/>
            <a:ext cx="2745177" cy="12886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6061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39A1CF19-477C-5C17-FA78-34A1ABC13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>
            <a:extLst>
              <a:ext uri="{FF2B5EF4-FFF2-40B4-BE49-F238E27FC236}">
                <a16:creationId xmlns:a16="http://schemas.microsoft.com/office/drawing/2014/main" id="{475BC786-E92C-DE4A-EE1E-7D4D449C214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2624" y="1124052"/>
            <a:ext cx="4942724" cy="77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IN" sz="2400" b="1" dirty="0">
                <a:solidFill>
                  <a:srgbClr val="002060"/>
                </a:solidFill>
              </a:rPr>
              <a:t>PROBLEM STATEMENT 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70A1B3-D299-0DC5-B28F-713BB38AC9A5}"/>
              </a:ext>
            </a:extLst>
          </p:cNvPr>
          <p:cNvSpPr txBox="1"/>
          <p:nvPr/>
        </p:nvSpPr>
        <p:spPr>
          <a:xfrm>
            <a:off x="174707" y="1894384"/>
            <a:ext cx="5921293" cy="326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Fake blood availability in existing systems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Donations without real requests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Manual and delayed coordination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Unverified blood requests by blood banks.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17AD6A-FF87-7818-71AE-4381F66D5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495" y="1894384"/>
            <a:ext cx="6330432" cy="42202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8065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EE0367-B79A-0C3F-29B1-F7DC934B775A}"/>
              </a:ext>
            </a:extLst>
          </p:cNvPr>
          <p:cNvSpPr txBox="1"/>
          <p:nvPr/>
        </p:nvSpPr>
        <p:spPr>
          <a:xfrm>
            <a:off x="352926" y="1122948"/>
            <a:ext cx="4427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PROPOSED SOLUTION :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B168B-601D-C202-9981-A3886A8A5DE4}"/>
              </a:ext>
            </a:extLst>
          </p:cNvPr>
          <p:cNvSpPr txBox="1"/>
          <p:nvPr/>
        </p:nvSpPr>
        <p:spPr>
          <a:xfrm>
            <a:off x="352926" y="1784744"/>
            <a:ext cx="7299158" cy="3434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800" b="1" dirty="0"/>
              <a:t>The OBDMS solves these issues by: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Allowing blood donation only after a valid blood request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Removing blood banks and inventory systems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Automatically matching donors using blood groups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Ensuring donor privacy until acceptance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27659-92A3-0160-1F91-5814E5069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090" y="1316283"/>
            <a:ext cx="5392411" cy="419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27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14BC3-FE27-731E-DDB6-4C318A7C7D9D}"/>
              </a:ext>
            </a:extLst>
          </p:cNvPr>
          <p:cNvSpPr txBox="1"/>
          <p:nvPr/>
        </p:nvSpPr>
        <p:spPr>
          <a:xfrm>
            <a:off x="368969" y="1227220"/>
            <a:ext cx="31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13163"/>
                </a:solidFill>
              </a:rPr>
              <a:t>K</a:t>
            </a:r>
            <a:r>
              <a:rPr lang="en-IN" sz="2400" b="1" dirty="0">
                <a:solidFill>
                  <a:srgbClr val="213163"/>
                </a:solidFill>
              </a:rPr>
              <a:t>EY FEATURES:</a:t>
            </a:r>
            <a:endParaRPr lang="en-IN" sz="2400" b="1" dirty="0">
              <a:solidFill>
                <a:srgbClr val="03497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DFED64-2884-E09B-6911-F32B0BD2CEB0}"/>
              </a:ext>
            </a:extLst>
          </p:cNvPr>
          <p:cNvSpPr txBox="1"/>
          <p:nvPr/>
        </p:nvSpPr>
        <p:spPr>
          <a:xfrm>
            <a:off x="368969" y="2035141"/>
            <a:ext cx="5727031" cy="333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Role-based system (Donor, Hospital)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Request-based blood donation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No fake blood inventory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Medical blood compatibility matching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Automatic notifications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Secure contact sharing after donor acceptance</a:t>
            </a:r>
            <a:endParaRPr lang="en-IN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6F236F-7E29-3CB8-CF5D-BAB9F181B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35141"/>
            <a:ext cx="5903494" cy="415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25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2175FA-1E0C-8A82-6012-5188587AC0A5}"/>
              </a:ext>
            </a:extLst>
          </p:cNvPr>
          <p:cNvSpPr txBox="1"/>
          <p:nvPr/>
        </p:nvSpPr>
        <p:spPr>
          <a:xfrm>
            <a:off x="242047" y="940422"/>
            <a:ext cx="4410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34977"/>
                </a:solidFill>
              </a:rPr>
              <a:t>TECHNOLOGY USED </a:t>
            </a:r>
            <a:r>
              <a:rPr lang="en-IN" sz="2400" b="1" dirty="0">
                <a:solidFill>
                  <a:srgbClr val="002060"/>
                </a:solidFill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DDB044-A16D-76E2-2393-9C3B99CCD2F7}"/>
              </a:ext>
            </a:extLst>
          </p:cNvPr>
          <p:cNvSpPr txBox="1"/>
          <p:nvPr/>
        </p:nvSpPr>
        <p:spPr>
          <a:xfrm>
            <a:off x="242048" y="1731003"/>
            <a:ext cx="5853952" cy="4457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Frontend: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HTML, CSS, BOOTSTRAP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Backend: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Python Django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Database: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SQLite3(db.sqllite3)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Email: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SMTP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Tools: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VS Code, Web Browser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DAAC0-C187-36E5-CC6B-C15E6B355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10" y="1731002"/>
            <a:ext cx="7154779" cy="44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22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4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801</TotalTime>
  <Words>957</Words>
  <Application>Microsoft Office PowerPoint</Application>
  <PresentationFormat>Widescreen</PresentationFormat>
  <Paragraphs>206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 Narrow</vt:lpstr>
      <vt:lpstr>Arial</vt:lpstr>
      <vt:lpstr>Calibri</vt:lpstr>
      <vt:lpstr>Times New Roman</vt:lpstr>
      <vt:lpstr>Simple Light</vt:lpstr>
      <vt:lpstr>PowerPoint Presentation</vt:lpstr>
      <vt:lpstr>PowerPoint Presentation</vt:lpstr>
      <vt:lpstr>PowerPoint Presentation</vt:lpstr>
      <vt:lpstr>Table of Contents</vt:lpstr>
      <vt:lpstr>Introduction:      </vt:lpstr>
      <vt:lpstr>PROBLEM STATEMENT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Helvin Mg</dc:creator>
  <cp:lastModifiedBy>Rajan kumar</cp:lastModifiedBy>
  <cp:revision>34</cp:revision>
  <dcterms:modified xsi:type="dcterms:W3CDTF">2026-02-12T04:56:57Z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  <property fmtid="{D5CDD505-2E9C-101B-9397-08002B2CF9AE}" pid="3" name="ArticulateGUID">
    <vt:lpwstr>ADA14AB9-6E05-4AF1-84FB-ACE67E38F4B9</vt:lpwstr>
  </property>
  <property fmtid="{D5CDD505-2E9C-101B-9397-08002B2CF9AE}" pid="4" name="ArticulatePath">
    <vt:lpwstr>https://edunetfoundationorg-my.sharepoint.com/personal/kaisar_edunetfoundation_org/Documents/Beutified ppt/EY/Student showcase 2025/Master Class 2 - UI_UX Design Principles</vt:lpwstr>
  </property>
</Properties>
</file>